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9"/>
  </p:notesMasterIdLst>
  <p:sldIdLst>
    <p:sldId id="264" r:id="rId4"/>
    <p:sldId id="267" r:id="rId5"/>
    <p:sldId id="266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9CB8-DC9A-49B1-91B4-6C7197775831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6459-D66D-4107-94B1-41CB5F754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9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Audio is activated on the TITLE and then on each PICTURE.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3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five vowel phonics + gestures and then introduce the new seven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dipthongs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Most of these have a number that also rhymes / has the same </a:t>
            </a:r>
            <a:r>
              <a:rPr lang="en-GB" baseline="0" dirty="0" err="1" smtClean="0"/>
              <a:t>dipthongs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4 have the same sound:</a:t>
            </a:r>
          </a:p>
          <a:p>
            <a:r>
              <a:rPr lang="en-GB" dirty="0" smtClean="0"/>
              <a:t>é/</a:t>
            </a:r>
            <a:r>
              <a:rPr lang="en-GB" dirty="0" err="1" smtClean="0"/>
              <a:t>er</a:t>
            </a:r>
            <a:r>
              <a:rPr lang="en-GB" dirty="0" smtClean="0"/>
              <a:t>/</a:t>
            </a:r>
            <a:r>
              <a:rPr lang="en-GB" dirty="0" err="1" smtClean="0"/>
              <a:t>ez</a:t>
            </a:r>
            <a:r>
              <a:rPr lang="en-GB" dirty="0" smtClean="0"/>
              <a:t>/et</a:t>
            </a:r>
            <a:br>
              <a:rPr lang="en-GB" dirty="0" smtClean="0"/>
            </a:br>
            <a:r>
              <a:rPr lang="en-GB" dirty="0" smtClean="0"/>
              <a:t>Second 4 have the same sound</a:t>
            </a:r>
          </a:p>
          <a:p>
            <a:r>
              <a:rPr lang="en-GB" dirty="0" smtClean="0"/>
              <a:t>è/ê/</a:t>
            </a:r>
            <a:r>
              <a:rPr lang="en-GB" dirty="0" err="1" smtClean="0"/>
              <a:t>ai</a:t>
            </a:r>
            <a:r>
              <a:rPr lang="en-GB" dirty="0" smtClean="0"/>
              <a:t>/</a:t>
            </a:r>
            <a:r>
              <a:rPr lang="en-GB" dirty="0" err="1" smtClean="0"/>
              <a:t>ei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en</a:t>
            </a:r>
            <a:r>
              <a:rPr lang="en-GB" dirty="0" smtClean="0"/>
              <a:t>/an/</a:t>
            </a:r>
            <a:r>
              <a:rPr lang="en-GB" dirty="0" err="1" smtClean="0"/>
              <a:t>em</a:t>
            </a:r>
            <a:r>
              <a:rPr lang="en-GB" dirty="0" smtClean="0"/>
              <a:t>/am</a:t>
            </a:r>
          </a:p>
          <a:p>
            <a:r>
              <a:rPr lang="en-GB" dirty="0" smtClean="0"/>
              <a:t>un</a:t>
            </a:r>
          </a:p>
          <a:p>
            <a:endParaRPr lang="en-GB" dirty="0" smtClean="0"/>
          </a:p>
          <a:p>
            <a:r>
              <a:rPr lang="en-GB" dirty="0" smtClean="0"/>
              <a:t>Gestures</a:t>
            </a:r>
            <a:r>
              <a:rPr lang="en-GB" baseline="0" dirty="0" smtClean="0"/>
              <a:t> – obviously do any appropriate gestures but these are the ones that occur to me!</a:t>
            </a:r>
            <a:br>
              <a:rPr lang="en-GB" baseline="0" dirty="0" smtClean="0"/>
            </a:br>
            <a:r>
              <a:rPr lang="en-GB" baseline="0" dirty="0" smtClean="0"/>
              <a:t>le </a:t>
            </a:r>
            <a:r>
              <a:rPr lang="en-GB" baseline="0" dirty="0" err="1" smtClean="0"/>
              <a:t>bébé</a:t>
            </a:r>
            <a:r>
              <a:rPr lang="en-GB" baseline="0" dirty="0" smtClean="0"/>
              <a:t> – rocking an imaginary baby 3 times for le – </a:t>
            </a:r>
            <a:r>
              <a:rPr lang="en-GB" baseline="0" dirty="0" err="1" smtClean="0"/>
              <a:t>bé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bé</a:t>
            </a:r>
            <a:endParaRPr lang="en-GB" baseline="0" dirty="0" smtClean="0"/>
          </a:p>
          <a:p>
            <a:r>
              <a:rPr lang="en-GB" baseline="0" dirty="0" err="1" smtClean="0"/>
              <a:t>penser</a:t>
            </a:r>
            <a:r>
              <a:rPr lang="en-GB" baseline="0" dirty="0" smtClean="0"/>
              <a:t> – hold chin and look puzzled</a:t>
            </a:r>
          </a:p>
          <a:p>
            <a:r>
              <a:rPr lang="en-GB" baseline="0" dirty="0" err="1" smtClean="0"/>
              <a:t>dessinez</a:t>
            </a:r>
            <a:r>
              <a:rPr lang="en-GB" baseline="0" dirty="0" smtClean="0"/>
              <a:t> – same gesture as in the classroom instructions less – hold imaginary pencil and sketch in the air</a:t>
            </a:r>
          </a:p>
          <a:p>
            <a:r>
              <a:rPr lang="en-GB" baseline="0" dirty="0" smtClean="0"/>
              <a:t>et – put first fingers of both hands together to make a plus sign</a:t>
            </a:r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regle</a:t>
            </a:r>
            <a:r>
              <a:rPr lang="en-GB" baseline="0" dirty="0" smtClean="0"/>
              <a:t> – trace a ruler shape in the air using both hands (starting with fingers together in the middle and drawing away)</a:t>
            </a:r>
          </a:p>
          <a:p>
            <a:r>
              <a:rPr lang="en-GB" baseline="0" dirty="0" smtClean="0"/>
              <a:t>la fete – circle right arm above head twice as you say la fete – to denote excitement / celebration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 – hold hands in front in position as for milking a cow and pull down right hand on ‘le’ and left hand on ‘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’</a:t>
            </a:r>
          </a:p>
          <a:p>
            <a:r>
              <a:rPr lang="en-GB" baseline="0" dirty="0" err="1" smtClean="0"/>
              <a:t>treize</a:t>
            </a:r>
            <a:r>
              <a:rPr lang="en-GB" baseline="0" dirty="0" smtClean="0"/>
              <a:t> – flash up both hands together to show 10 and then 3 fingers of right hand only to give the extra 3</a:t>
            </a:r>
          </a:p>
          <a:p>
            <a:r>
              <a:rPr lang="en-GB" baseline="0" dirty="0" smtClean="0"/>
              <a:t>le chat – both hands either side of mouth and draw them away to show whiskers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thé</a:t>
            </a:r>
            <a:r>
              <a:rPr lang="en-GB" baseline="0" dirty="0" smtClean="0"/>
              <a:t> – make saucer with left hand and lift right hand from left palm towards mouth to gesture drinking</a:t>
            </a:r>
          </a:p>
          <a:p>
            <a:r>
              <a:rPr lang="en-GB" baseline="0" dirty="0" err="1" smtClean="0"/>
              <a:t>l’enfant</a:t>
            </a:r>
            <a:r>
              <a:rPr lang="en-GB" baseline="0" dirty="0" smtClean="0"/>
              <a:t> – children pat own head as they are children</a:t>
            </a:r>
          </a:p>
          <a:p>
            <a:r>
              <a:rPr lang="en-GB" baseline="0" dirty="0" err="1" smtClean="0"/>
              <a:t>lundi</a:t>
            </a:r>
            <a:r>
              <a:rPr lang="en-GB" baseline="0" dirty="0" smtClean="0"/>
              <a:t> – (first establish what 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 means as this is new vocabulary) – then do sign language for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 which is to make ‘L’ shape with left hand and use right hand to trace the ‘L’ from top to bottom as you say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The audio is heard as the text &amp; picture for each appear on each click.</a:t>
            </a:r>
          </a:p>
          <a:p>
            <a:r>
              <a:rPr lang="en-GB" baseline="0" dirty="0" smtClean="0"/>
              <a:t>You can also re-click on any word afterwards to hear the audio again.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Remaining sounds…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</a:t>
            </a:r>
          </a:p>
          <a:p>
            <a:r>
              <a:rPr lang="en-GB" dirty="0" err="1" smtClean="0"/>
              <a:t>qu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j/</a:t>
            </a:r>
            <a:r>
              <a:rPr lang="en-GB" dirty="0" err="1" smtClean="0"/>
              <a:t>ge</a:t>
            </a:r>
            <a:r>
              <a:rPr lang="en-GB" dirty="0" smtClean="0"/>
              <a:t>/</a:t>
            </a:r>
            <a:r>
              <a:rPr lang="en-GB" dirty="0" err="1" smtClean="0"/>
              <a:t>gi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gn</a:t>
            </a:r>
            <a:endParaRPr lang="en-GB" dirty="0" smtClean="0"/>
          </a:p>
          <a:p>
            <a:r>
              <a:rPr lang="en-GB" dirty="0" err="1" smtClean="0"/>
              <a:t>ille</a:t>
            </a:r>
            <a:endParaRPr lang="en-GB" dirty="0" smtClean="0"/>
          </a:p>
          <a:p>
            <a:r>
              <a:rPr lang="en-GB" dirty="0" err="1" smtClean="0"/>
              <a:t>eil</a:t>
            </a:r>
            <a:r>
              <a:rPr lang="en-GB" dirty="0" smtClean="0"/>
              <a:t>/</a:t>
            </a:r>
            <a:r>
              <a:rPr lang="en-GB" dirty="0" err="1" smtClean="0"/>
              <a:t>eille</a:t>
            </a:r>
            <a:endParaRPr lang="en-GB" dirty="0" smtClean="0"/>
          </a:p>
          <a:p>
            <a:r>
              <a:rPr lang="en-GB" dirty="0" smtClean="0"/>
              <a:t>ail/</a:t>
            </a:r>
            <a:r>
              <a:rPr lang="en-GB" dirty="0" err="1" smtClean="0"/>
              <a:t>aille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4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9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7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2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3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2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0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8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23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3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08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6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11.jp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10.jpe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audio12.wav"/><Relationship Id="rId21" Type="http://schemas.openxmlformats.org/officeDocument/2006/relationships/image" Target="../media/image24.gif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24" Type="http://schemas.openxmlformats.org/officeDocument/2006/relationships/image" Target="../media/image27.png"/><Relationship Id="rId5" Type="http://schemas.openxmlformats.org/officeDocument/2006/relationships/audio" Target="../media/audio14.wav"/><Relationship Id="rId15" Type="http://schemas.openxmlformats.org/officeDocument/2006/relationships/image" Target="../media/image3.png"/><Relationship Id="rId23" Type="http://schemas.openxmlformats.org/officeDocument/2006/relationships/image" Target="../media/image26.png"/><Relationship Id="rId10" Type="http://schemas.openxmlformats.org/officeDocument/2006/relationships/audio" Target="../media/audio19.wav"/><Relationship Id="rId19" Type="http://schemas.openxmlformats.org/officeDocument/2006/relationships/image" Target="../media/image22.png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audio" Target="../media/audio23.wav"/><Relationship Id="rId2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33.png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32.png"/><Relationship Id="rId17" Type="http://schemas.openxmlformats.org/officeDocument/2006/relationships/image" Target="../media/image37.jpg"/><Relationship Id="rId2" Type="http://schemas.openxmlformats.org/officeDocument/2006/relationships/audio" Target="../media/audio24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11" Type="http://schemas.openxmlformats.org/officeDocument/2006/relationships/image" Target="../media/image31.png"/><Relationship Id="rId5" Type="http://schemas.openxmlformats.org/officeDocument/2006/relationships/audio" Target="../media/audio27.wav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audio" Target="../media/audio26.wav"/><Relationship Id="rId9" Type="http://schemas.openxmlformats.org/officeDocument/2006/relationships/audio" Target="../media/audio31.wav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154429" y="23507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3628608" y="228769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0365" y="482720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670259" y="4574790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6.1_aujourd'hui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81082" y="0"/>
            <a:ext cx="609600" cy="609600"/>
          </a:xfrm>
          <a:prstGeom prst="rect">
            <a:avLst/>
          </a:prstGeom>
        </p:spPr>
      </p:pic>
      <p:pic>
        <p:nvPicPr>
          <p:cNvPr id="8" name="1.2_regard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310640" y="2156649"/>
            <a:ext cx="609600" cy="609600"/>
          </a:xfrm>
          <a:prstGeom prst="rect">
            <a:avLst/>
          </a:prstGeom>
        </p:spPr>
      </p:pic>
      <p:pic>
        <p:nvPicPr>
          <p:cNvPr id="9" name="1.2_ecout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4378" y="1512897"/>
            <a:ext cx="609600" cy="609600"/>
          </a:xfrm>
          <a:prstGeom prst="rect">
            <a:avLst/>
          </a:prstGeom>
        </p:spPr>
      </p:pic>
      <p:pic>
        <p:nvPicPr>
          <p:cNvPr id="11" name="1.2_pens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28033" y="4685488"/>
            <a:ext cx="609600" cy="609600"/>
          </a:xfrm>
          <a:prstGeom prst="rect">
            <a:avLst/>
          </a:prstGeom>
        </p:spPr>
      </p:pic>
      <p:pic>
        <p:nvPicPr>
          <p:cNvPr id="13" name="1.2_parl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06989" y="2876948"/>
            <a:ext cx="609600" cy="609600"/>
          </a:xfrm>
          <a:prstGeom prst="rect">
            <a:avLst/>
          </a:prstGeom>
        </p:spPr>
      </p:pic>
      <p:pic>
        <p:nvPicPr>
          <p:cNvPr id="14" name="6.1_faire_des_gest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50854" y="482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23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9662" y="690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6875623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37662" y="232212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602693" y="2347375"/>
            <a:ext cx="1318895" cy="8313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(e)au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323661" y="230705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951775" y="229574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662" y="461842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302477" y="46424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605181" y="460353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" action="ppaction://noaction">
              <a:snd r:embed="rId3" name="1.3_la_banan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552239"/>
            <a:ext cx="1997110" cy="118162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1.4_le_cheval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46" y="478326"/>
            <a:ext cx="1656184" cy="1305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75" y="168634"/>
            <a:ext cx="999609" cy="960860"/>
          </a:xfrm>
          <a:prstGeom prst="rect">
            <a:avLst/>
          </a:prstGeom>
        </p:spPr>
      </p:pic>
      <p:pic>
        <p:nvPicPr>
          <p:cNvPr id="22" name="Picture 7" descr="cosmos">
            <a:hlinkClick r:id="" action="ppaction://noaction">
              <a:snd r:embed="rId7" name="1.7_l'univer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" y="2734454"/>
            <a:ext cx="1997110" cy="13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42981" y="4013769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336461" y="4011247"/>
            <a:ext cx="272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</a:t>
            </a:r>
            <a:r>
              <a:rPr lang="en-GB" sz="3600" b="1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190793" y="3991890"/>
            <a:ext cx="24899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24046" y="6323175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91436" y="6312932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" action="ppaction://noaction">
              <a:snd r:embed="rId12" name="4.3_pont.wav"/>
            </a:hlinkClick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4" y="4859936"/>
            <a:ext cx="1809002" cy="1692041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3" name="4.3_lapin.wav"/>
            </a:hlinkClick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4700440"/>
            <a:ext cx="1233922" cy="1729229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165043" y="63100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36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02303" y="170272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90793" y="167327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66899" y="1696363"/>
            <a:ext cx="2398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40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670892" y="1693845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9176" y="3972094"/>
            <a:ext cx="2092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45" name="Picture 44">
            <a:hlinkClick r:id="" action="ppaction://noaction">
              <a:snd r:embed="rId8" name="4.3_jeu_video.wav"/>
            </a:hlinkClick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113" y="2284916"/>
            <a:ext cx="1052909" cy="19864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782" y="2869966"/>
            <a:ext cx="2272652" cy="12663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677" y="2603670"/>
            <a:ext cx="1589229" cy="1677898"/>
          </a:xfrm>
          <a:prstGeom prst="rect">
            <a:avLst/>
          </a:prstGeom>
        </p:spPr>
      </p:pic>
      <p:pic>
        <p:nvPicPr>
          <p:cNvPr id="48" name="Picture 47">
            <a:hlinkClick r:id="" action="ppaction://noaction">
              <a:snd r:embed="rId11" name="4.3_poule.wav"/>
            </a:hlinkClick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90" y="4795930"/>
            <a:ext cx="1193809" cy="1732321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5" name="1.5_midi.wav"/>
            </a:hlinkClick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7" y="799930"/>
            <a:ext cx="979666" cy="986218"/>
          </a:xfrm>
          <a:prstGeom prst="rect">
            <a:avLst/>
          </a:prstGeom>
        </p:spPr>
      </p:pic>
      <p:pic>
        <p:nvPicPr>
          <p:cNvPr id="51" name="Picture 50">
            <a:hlinkClick r:id="" action="ppaction://noaction">
              <a:snd r:embed="rId6" name="1.6_la_moto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95" y="486787"/>
            <a:ext cx="1539778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5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6_la_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2" grpId="0"/>
      <p:bldP spid="36" grpId="0"/>
      <p:bldP spid="39" grpId="0"/>
      <p:bldP spid="40" grpId="0" autoUpdateAnimBg="0"/>
      <p:bldP spid="41" grpId="0" autoUpdateAnimBg="0"/>
      <p:bldP spid="42" grpId="0"/>
      <p:bldP spid="43" grpId="0" autoUpdateAnimBg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247"/>
                <a:gridCol w="2276585"/>
                <a:gridCol w="2276585"/>
                <a:gridCol w="2276585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379" y="653448"/>
            <a:ext cx="1686710" cy="1464462"/>
          </a:xfrm>
          <a:prstGeom prst="rect">
            <a:avLst/>
          </a:prstGeom>
        </p:spPr>
      </p:pic>
      <p:sp>
        <p:nvSpPr>
          <p:cNvPr id="4" name="Text Box 36">
            <a:hlinkClick r:id="" action="ppaction://noaction">
              <a:snd r:embed="rId3" name="7.2_le_bebe.wav"/>
            </a:hlinkClick>
          </p:cNvPr>
          <p:cNvSpPr txBox="1">
            <a:spLocks noChangeArrowheads="1"/>
          </p:cNvSpPr>
          <p:nvPr/>
        </p:nvSpPr>
        <p:spPr bwMode="auto">
          <a:xfrm>
            <a:off x="-244108" y="1625786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82732" y="707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" y="15014"/>
            <a:ext cx="1282799" cy="1757915"/>
          </a:xfrm>
          <a:prstGeom prst="rect">
            <a:avLst/>
          </a:prstGeom>
        </p:spPr>
      </p:pic>
      <p:sp>
        <p:nvSpPr>
          <p:cNvPr id="8" name="Text Box 36">
            <a:hlinkClick r:id="" action="ppaction://noaction">
              <a:snd r:embed="rId5" name="6.4.9_dessinez.wav"/>
            </a:hlinkClick>
          </p:cNvPr>
          <p:cNvSpPr txBox="1">
            <a:spLocks noChangeArrowheads="1"/>
          </p:cNvSpPr>
          <p:nvPr/>
        </p:nvSpPr>
        <p:spPr bwMode="auto">
          <a:xfrm>
            <a:off x="4578447" y="1710108"/>
            <a:ext cx="2195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36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703011" y="42278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 Box 36">
            <a:hlinkClick r:id="" action="ppaction://noaction">
              <a:snd r:embed="rId4" name="7.2_penser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163795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375312" y="50414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52057" y="685961"/>
            <a:ext cx="1600200" cy="1335088"/>
            <a:chOff x="5855786" y="4829736"/>
            <a:chExt cx="1600123" cy="1334143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972083" y="50414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36">
            <a:hlinkClick r:id="" action="ppaction://noaction">
              <a:snd r:embed="rId6" name="7.2_et.wav"/>
            </a:hlinkClick>
          </p:cNvPr>
          <p:cNvSpPr txBox="1">
            <a:spLocks noChangeArrowheads="1"/>
          </p:cNvSpPr>
          <p:nvPr/>
        </p:nvSpPr>
        <p:spPr bwMode="auto">
          <a:xfrm>
            <a:off x="6884384" y="1647641"/>
            <a:ext cx="1117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67" y="218946"/>
            <a:ext cx="1457890" cy="1853514"/>
          </a:xfrm>
          <a:prstGeom prst="rect">
            <a:avLst/>
          </a:prstGeom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8103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320361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652842" y="231652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918485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8103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2341290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644477" y="4595836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918485" y="459583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-103193" y="2714893"/>
            <a:ext cx="2444444" cy="1169259"/>
          </a:xfrm>
          <a:prstGeom prst="rect">
            <a:avLst/>
          </a:prstGeom>
        </p:spPr>
      </p:pic>
      <p:sp>
        <p:nvSpPr>
          <p:cNvPr id="31" name="Text Box 36">
            <a:hlinkClick r:id="" action="ppaction://noaction">
              <a:snd r:embed="rId7" name="7.2_la_regle.wav"/>
            </a:hlinkClick>
          </p:cNvPr>
          <p:cNvSpPr txBox="1">
            <a:spLocks noChangeArrowheads="1"/>
          </p:cNvSpPr>
          <p:nvPr/>
        </p:nvSpPr>
        <p:spPr bwMode="auto">
          <a:xfrm>
            <a:off x="-15985" y="398460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40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57" y="2801957"/>
            <a:ext cx="1767882" cy="1308233"/>
          </a:xfrm>
          <a:prstGeom prst="rect">
            <a:avLst/>
          </a:prstGeom>
        </p:spPr>
      </p:pic>
      <p:sp>
        <p:nvSpPr>
          <p:cNvPr id="33" name="Text Box 36">
            <a:hlinkClick r:id="" action="ppaction://noaction">
              <a:snd r:embed="rId8" name="7.2_la_fete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400546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40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36">
            <a:hlinkClick r:id="" action="ppaction://noaction">
              <a:snd r:embed="rId9" name="7.2_le_lait.wav"/>
            </a:hlinkClick>
          </p:cNvPr>
          <p:cNvSpPr txBox="1">
            <a:spLocks noChangeArrowheads="1"/>
          </p:cNvSpPr>
          <p:nvPr/>
        </p:nvSpPr>
        <p:spPr bwMode="auto">
          <a:xfrm>
            <a:off x="4617952" y="3958044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27" y="2439205"/>
            <a:ext cx="1782294" cy="1782294"/>
          </a:xfrm>
          <a:prstGeom prst="rect">
            <a:avLst/>
          </a:prstGeom>
        </p:spPr>
      </p:pic>
      <p:sp>
        <p:nvSpPr>
          <p:cNvPr id="36" name="Text Box 36">
            <a:hlinkClick r:id="" action="ppaction://noaction">
              <a:snd r:embed="rId10" name="7.2_treize.wav"/>
            </a:hlinkClick>
          </p:cNvPr>
          <p:cNvSpPr txBox="1">
            <a:spLocks noChangeArrowheads="1"/>
          </p:cNvSpPr>
          <p:nvPr/>
        </p:nvSpPr>
        <p:spPr bwMode="auto">
          <a:xfrm>
            <a:off x="6878186" y="3914485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" y="4661341"/>
            <a:ext cx="1600416" cy="1818654"/>
          </a:xfrm>
          <a:prstGeom prst="rect">
            <a:avLst/>
          </a:prstGeom>
        </p:spPr>
      </p:pic>
      <p:sp>
        <p:nvSpPr>
          <p:cNvPr id="39" name="Text Box 36">
            <a:hlinkClick r:id="" action="ppaction://noaction">
              <a:snd r:embed="rId11" name="7.2_le_chat.wav"/>
            </a:hlinkClick>
          </p:cNvPr>
          <p:cNvSpPr txBox="1">
            <a:spLocks noChangeArrowheads="1"/>
          </p:cNvSpPr>
          <p:nvPr/>
        </p:nvSpPr>
        <p:spPr bwMode="auto">
          <a:xfrm>
            <a:off x="-5134" y="625481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37" y="2590192"/>
            <a:ext cx="1418659" cy="1418659"/>
          </a:xfrm>
          <a:prstGeom prst="rect">
            <a:avLst/>
          </a:prstGeom>
        </p:spPr>
      </p:pic>
      <p:sp>
        <p:nvSpPr>
          <p:cNvPr id="41" name="Text Box 36">
            <a:hlinkClick r:id="" action="ppaction://noaction">
              <a:snd r:embed="rId12" name="7.2_le_te.wav"/>
            </a:hlinkClick>
          </p:cNvPr>
          <p:cNvSpPr txBox="1">
            <a:spLocks noChangeArrowheads="1"/>
          </p:cNvSpPr>
          <p:nvPr/>
        </p:nvSpPr>
        <p:spPr bwMode="auto">
          <a:xfrm>
            <a:off x="2355180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>
            <a:hlinkClick r:id="" action="ppaction://noaction">
              <a:snd r:embed="rId13" name="7.2_l'enfant.wav"/>
            </a:hlinkClick>
          </p:cNvPr>
          <p:cNvSpPr txBox="1">
            <a:spLocks noChangeArrowheads="1"/>
          </p:cNvSpPr>
          <p:nvPr/>
        </p:nvSpPr>
        <p:spPr bwMode="auto">
          <a:xfrm>
            <a:off x="4603801" y="622913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914" y="4981005"/>
            <a:ext cx="1670342" cy="1407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2" y="5126642"/>
            <a:ext cx="1304808" cy="1326998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8001888" y="4652330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7760949" y="4595835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 Box 36">
            <a:hlinkClick r:id="" action="ppaction://noaction">
              <a:snd r:embed="rId14" name="7.2_lundi.wav"/>
            </a:hlinkClick>
          </p:cNvPr>
          <p:cNvSpPr txBox="1">
            <a:spLocks noChangeArrowheads="1"/>
          </p:cNvSpPr>
          <p:nvPr/>
        </p:nvSpPr>
        <p:spPr bwMode="auto">
          <a:xfrm>
            <a:off x="6797765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2_le_b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.2_pen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4.9_dessin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.2_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2_la_re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2_la_f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2_le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2_tre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7.2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7.2_le_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7.2_l'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2_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0" grpId="0"/>
      <p:bldP spid="31" grpId="0"/>
      <p:bldP spid="33" grpId="0"/>
      <p:bldP spid="34" grpId="0"/>
      <p:bldP spid="36" grpId="0"/>
      <p:bldP spid="39" grpId="0"/>
      <p:bldP spid="41" grpId="0"/>
      <p:bldP spid="42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49214" y="0"/>
            <a:ext cx="7772400" cy="1143000"/>
          </a:xfrm>
        </p:spPr>
        <p:txBody>
          <a:bodyPr/>
          <a:lstStyle/>
          <a:p>
            <a:r>
              <a:rPr lang="en-GB" altLang="en-US" dirty="0" smtClean="0">
                <a:latin typeface="Tw Cen MT" panose="020B0602020104020603" pitchFamily="34" charset="0"/>
              </a:rPr>
              <a:t>Les </a:t>
            </a:r>
            <a:r>
              <a:rPr lang="en-GB" altLang="en-US" dirty="0" err="1" smtClean="0">
                <a:latin typeface="Tw Cen MT" panose="020B0602020104020603" pitchFamily="34" charset="0"/>
              </a:rPr>
              <a:t>consonnes</a:t>
            </a:r>
            <a:endParaRPr lang="en-GB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40234" y="1068301"/>
            <a:ext cx="7772400" cy="533744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</a:t>
            </a:r>
            <a:r>
              <a:rPr lang="en-GB" altLang="en-US" dirty="0" smtClean="0">
                <a:latin typeface="Tw Cen MT" panose="020B0602020104020603" pitchFamily="34" charset="0"/>
              </a:rPr>
              <a:t> = sound pushed to back of throat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ch</a:t>
            </a:r>
            <a:r>
              <a:rPr lang="en-GB" altLang="en-US" dirty="0" smtClean="0">
                <a:latin typeface="Tw Cen MT" panose="020B0602020104020603" pitchFamily="34" charset="0"/>
              </a:rPr>
              <a:t> = [</a:t>
            </a:r>
            <a:r>
              <a:rPr lang="en-GB" altLang="en-US" dirty="0" err="1" smtClean="0">
                <a:latin typeface="Tw Cen MT" panose="020B0602020104020603" pitchFamily="34" charset="0"/>
              </a:rPr>
              <a:t>sh</a:t>
            </a:r>
            <a:r>
              <a:rPr lang="en-GB" altLang="en-US" dirty="0" smtClean="0">
                <a:latin typeface="Tw Cen MT" panose="020B0602020104020603" pitchFamily="34" charset="0"/>
              </a:rPr>
              <a:t>]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altLang="en-US" dirty="0" smtClean="0">
                <a:latin typeface="Tw Cen MT" panose="020B0602020104020603" pitchFamily="34" charset="0"/>
              </a:rPr>
              <a:t>= [</a:t>
            </a:r>
            <a:r>
              <a:rPr lang="en-GB" altLang="en-US" dirty="0" err="1" smtClean="0">
                <a:latin typeface="Tw Cen MT" panose="020B0602020104020603" pitchFamily="34" charset="0"/>
              </a:rPr>
              <a:t>zsh</a:t>
            </a:r>
            <a:r>
              <a:rPr lang="en-GB" altLang="en-US" dirty="0" smtClean="0">
                <a:latin typeface="Tw Cen MT" panose="020B0602020104020603" pitchFamily="34" charset="0"/>
              </a:rPr>
              <a:t>]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qu</a:t>
            </a:r>
            <a:r>
              <a:rPr lang="en-GB" altLang="en-US" dirty="0" smtClean="0">
                <a:latin typeface="Tw Cen MT" panose="020B0602020104020603" pitchFamily="34" charset="0"/>
              </a:rPr>
              <a:t>=[k]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</a:t>
            </a:r>
            <a:r>
              <a:rPr lang="en-GB" altLang="en-US" dirty="0" smtClean="0">
                <a:latin typeface="Tw Cen MT" panose="020B0602020104020603" pitchFamily="34" charset="0"/>
              </a:rPr>
              <a:t> = silent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ph</a:t>
            </a:r>
            <a:r>
              <a:rPr lang="en-GB" altLang="en-US" dirty="0" smtClean="0">
                <a:latin typeface="Tw Cen MT" panose="020B0602020104020603" pitchFamily="34" charset="0"/>
              </a:rPr>
              <a:t> = f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gn</a:t>
            </a:r>
            <a:r>
              <a:rPr lang="en-GB" altLang="en-US" dirty="0" smtClean="0">
                <a:latin typeface="Tw Cen MT" panose="020B0602020104020603" pitchFamily="34" charset="0"/>
              </a:rPr>
              <a:t> = almost in lasagne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s/t/n/x/d/p</a:t>
            </a:r>
            <a:r>
              <a:rPr lang="en-GB" altLang="en-US" dirty="0" smtClean="0">
                <a:latin typeface="Tw Cen MT" panose="020B0602020104020603" pitchFamily="34" charset="0"/>
              </a:rPr>
              <a:t> at the end of a word are usually silent.</a:t>
            </a:r>
          </a:p>
        </p:txBody>
      </p:sp>
    </p:spTree>
    <p:extLst>
      <p:ext uri="{BB962C8B-B14F-4D97-AF65-F5344CB8AC3E}">
        <p14:creationId xmlns:p14="http://schemas.microsoft.com/office/powerpoint/2010/main" val="3551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63478"/>
              </p:ext>
            </p:extLst>
          </p:nvPr>
        </p:nvGraphicFramePr>
        <p:xfrm>
          <a:off x="0" y="0"/>
          <a:ext cx="9144000" cy="41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062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2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1" u="sng" dirty="0" smtClean="0"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4" name="Picture 9" descr="http://www.moufle.net/dessins/cray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62" y="325979"/>
            <a:ext cx="1574703" cy="14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mp, Sheep, Young, Baby, Farm Anim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70" y="143926"/>
            <a:ext cx="1153458" cy="1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Gorilla Cart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2208726"/>
            <a:ext cx="1413308" cy="15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15" y="497363"/>
            <a:ext cx="1795867" cy="10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94" y="-65948"/>
            <a:ext cx="813100" cy="1744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5" y="2208726"/>
            <a:ext cx="1473785" cy="140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62" y="2076564"/>
            <a:ext cx="1905000" cy="1666875"/>
          </a:xfrm>
          <a:prstGeom prst="rect">
            <a:avLst/>
          </a:prstGeom>
        </p:spPr>
      </p:pic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5368" y="1501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r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-237586" y="152918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ayon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544883" y="1529180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l’a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eau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445264" y="161214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258109" y="159073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nata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462554" y="365936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gor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ille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243744" y="368077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trav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5120620" y="367601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sol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65847" y="1590735"/>
            <a:ext cx="173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>
                <a:latin typeface="Tw Cen MT" panose="020B0602020104020603" pitchFamily="34" charset="0"/>
                <a:cs typeface="Arial" panose="020B0604020202020204" pitchFamily="34" charset="0"/>
              </a:rPr>
              <a:t>fran</a:t>
            </a:r>
            <a:r>
              <a:rPr lang="en-GB" sz="2800" b="1" dirty="0" err="1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ç</a:t>
            </a:r>
            <a:r>
              <a:rPr lang="en-GB" sz="2800" b="1" dirty="0" err="1">
                <a:latin typeface="Tw Cen MT" panose="020B0602020104020603" pitchFamily="34" charset="0"/>
                <a:cs typeface="Arial" panose="020B0604020202020204" pitchFamily="34" charset="0"/>
              </a:rPr>
              <a:t>ais</a:t>
            </a:r>
            <a:endParaRPr lang="en-GB" sz="2800" b="1" i="1" u="sng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42" y="504773"/>
            <a:ext cx="1398459" cy="932306"/>
          </a:xfrm>
          <a:prstGeom prst="rect">
            <a:avLst/>
          </a:prstGeom>
        </p:spPr>
      </p:pic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1832362" y="0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gn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3677820" y="1501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qu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5505723" y="15012"/>
            <a:ext cx="1216810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tion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856568" y="2093318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ille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3686548" y="2076564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5487328" y="2076563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7434689" y="53385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ç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.5_le_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.5_le_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5_l'agn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5_l'agn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.5_la_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.5_la_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5_la_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5_la_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2.5_le_franc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2.5_le_franc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.5_le_go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.5_le_go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2.5_le_trav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2.5_le_trav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2.5_l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2.5_l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272</Words>
  <Application>Microsoft Office PowerPoint</Application>
  <PresentationFormat>On-screen Show (4:3)</PresentationFormat>
  <Paragraphs>124</Paragraphs>
  <Slides>5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AntigoniBd</vt:lpstr>
      <vt:lpstr>Batang</vt:lpstr>
      <vt:lpstr>Arial</vt:lpstr>
      <vt:lpstr>Calibri</vt:lpstr>
      <vt:lpstr>Calibri Light</vt:lpstr>
      <vt:lpstr>Times New Roman</vt:lpstr>
      <vt:lpstr>Tw Cen MT</vt:lpstr>
      <vt:lpstr>Blank Presentation</vt:lpstr>
      <vt:lpstr>Office Theme</vt:lpstr>
      <vt:lpstr>1_Office Theme</vt:lpstr>
      <vt:lpstr>Aujourd’hui nous allons…</vt:lpstr>
      <vt:lpstr>PowerPoint Presentation</vt:lpstr>
      <vt:lpstr>PowerPoint Presentation</vt:lpstr>
      <vt:lpstr>Les consonnes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nous allons…</dc:title>
  <dc:creator>Study</dc:creator>
  <cp:lastModifiedBy>Rachel Hawkes</cp:lastModifiedBy>
  <cp:revision>11</cp:revision>
  <dcterms:created xsi:type="dcterms:W3CDTF">2018-05-07T16:59:50Z</dcterms:created>
  <dcterms:modified xsi:type="dcterms:W3CDTF">2019-05-19T12:37:37Z</dcterms:modified>
</cp:coreProperties>
</file>